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4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7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EB93-A978-432B-BD52-B207B2E3732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547B4-142F-4EF3-9AFB-E6882A049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4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85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0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9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3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6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4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1CFA-B8F8-4131-91C4-C3FF5F37DE1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375B-9629-437D-A403-1AC2D0FF5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90.wmf"/><Relationship Id="rId26" Type="http://schemas.openxmlformats.org/officeDocument/2006/relationships/image" Target="../media/image93.wmf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00.png"/><Relationship Id="rId34" Type="http://schemas.openxmlformats.org/officeDocument/2006/relationships/image" Target="../media/image97.wmf"/><Relationship Id="rId7" Type="http://schemas.openxmlformats.org/officeDocument/2006/relationships/image" Target="../media/image85.wmf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87.bin"/><Relationship Id="rId25" Type="http://schemas.openxmlformats.org/officeDocument/2006/relationships/oleObject" Target="../embeddings/oleObject90.bin"/><Relationship Id="rId33" Type="http://schemas.openxmlformats.org/officeDocument/2006/relationships/oleObject" Target="../embeddings/oleObject94.bin"/><Relationship Id="rId2" Type="http://schemas.openxmlformats.org/officeDocument/2006/relationships/tags" Target="../tags/tag10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29" Type="http://schemas.openxmlformats.org/officeDocument/2006/relationships/oleObject" Target="../embeddings/oleObject9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101.png"/><Relationship Id="rId32" Type="http://schemas.openxmlformats.org/officeDocument/2006/relationships/image" Target="../media/image96.wmf"/><Relationship Id="rId5" Type="http://schemas.openxmlformats.org/officeDocument/2006/relationships/image" Target="../media/image9.png"/><Relationship Id="rId15" Type="http://schemas.openxmlformats.org/officeDocument/2006/relationships/oleObject" Target="../embeddings/oleObject86.bin"/><Relationship Id="rId23" Type="http://schemas.openxmlformats.org/officeDocument/2006/relationships/image" Target="../media/image92.wmf"/><Relationship Id="rId28" Type="http://schemas.openxmlformats.org/officeDocument/2006/relationships/image" Target="../media/image94.wmf"/><Relationship Id="rId10" Type="http://schemas.openxmlformats.org/officeDocument/2006/relationships/image" Target="../media/image99.png"/><Relationship Id="rId19" Type="http://schemas.openxmlformats.org/officeDocument/2006/relationships/oleObject" Target="../embeddings/oleObject88.bin"/><Relationship Id="rId31" Type="http://schemas.openxmlformats.org/officeDocument/2006/relationships/oleObject" Target="../embeddings/oleObject93.bin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86.wmf"/><Relationship Id="rId14" Type="http://schemas.openxmlformats.org/officeDocument/2006/relationships/image" Target="../media/image88.wmf"/><Relationship Id="rId22" Type="http://schemas.openxmlformats.org/officeDocument/2006/relationships/oleObject" Target="../embeddings/oleObject89.bin"/><Relationship Id="rId27" Type="http://schemas.openxmlformats.org/officeDocument/2006/relationships/oleObject" Target="../embeddings/oleObject91.bin"/><Relationship Id="rId30" Type="http://schemas.openxmlformats.org/officeDocument/2006/relationships/image" Target="../media/image9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101.wmf"/><Relationship Id="rId18" Type="http://schemas.openxmlformats.org/officeDocument/2006/relationships/oleObject" Target="../embeddings/oleObject101.bin"/><Relationship Id="rId26" Type="http://schemas.openxmlformats.org/officeDocument/2006/relationships/oleObject" Target="../embeddings/oleObject105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05.wmf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103.wmf"/><Relationship Id="rId25" Type="http://schemas.openxmlformats.org/officeDocument/2006/relationships/image" Target="../media/image107.wmf"/><Relationship Id="rId2" Type="http://schemas.openxmlformats.org/officeDocument/2006/relationships/tags" Target="../tags/tag11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29" Type="http://schemas.openxmlformats.org/officeDocument/2006/relationships/image" Target="../media/image109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100.wmf"/><Relationship Id="rId24" Type="http://schemas.openxmlformats.org/officeDocument/2006/relationships/oleObject" Target="../embeddings/oleObject104.bin"/><Relationship Id="rId32" Type="http://schemas.openxmlformats.org/officeDocument/2006/relationships/image" Target="../media/image110.wmf"/><Relationship Id="rId5" Type="http://schemas.openxmlformats.org/officeDocument/2006/relationships/image" Target="../media/image9.png"/><Relationship Id="rId15" Type="http://schemas.openxmlformats.org/officeDocument/2006/relationships/image" Target="../media/image102.wmf"/><Relationship Id="rId23" Type="http://schemas.openxmlformats.org/officeDocument/2006/relationships/image" Target="../media/image106.wmf"/><Relationship Id="rId28" Type="http://schemas.openxmlformats.org/officeDocument/2006/relationships/oleObject" Target="../embeddings/oleObject106.bin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104.wmf"/><Relationship Id="rId31" Type="http://schemas.openxmlformats.org/officeDocument/2006/relationships/oleObject" Target="../embeddings/oleObject107.bin"/><Relationship Id="rId4" Type="http://schemas.openxmlformats.org/officeDocument/2006/relationships/notesSlide" Target="../notesSlides/notesSlide11.xml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3.bin"/><Relationship Id="rId27" Type="http://schemas.openxmlformats.org/officeDocument/2006/relationships/image" Target="../media/image108.wmf"/><Relationship Id="rId30" Type="http://schemas.openxmlformats.org/officeDocument/2006/relationships/image" Target="../media/image1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11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2.png"/><Relationship Id="rId2" Type="http://schemas.openxmlformats.org/officeDocument/2006/relationships/tags" Target="../tags/tag2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9.pn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3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6.wmf"/><Relationship Id="rId34" Type="http://schemas.openxmlformats.org/officeDocument/2006/relationships/image" Target="../media/image26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tags" Target="../tags/tag3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9.png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6.bin"/><Relationship Id="rId26" Type="http://schemas.openxmlformats.org/officeDocument/2006/relationships/image" Target="../media/image34.png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8.wmf"/><Relationship Id="rId25" Type="http://schemas.openxmlformats.org/officeDocument/2006/relationships/image" Target="../media/image32.wmf"/><Relationship Id="rId2" Type="http://schemas.openxmlformats.org/officeDocument/2006/relationships/tags" Target="../tags/tag4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29.bin"/><Relationship Id="rId32" Type="http://schemas.openxmlformats.org/officeDocument/2006/relationships/image" Target="../media/image35.wmf"/><Relationship Id="rId5" Type="http://schemas.openxmlformats.org/officeDocument/2006/relationships/image" Target="../media/image9.png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28" Type="http://schemas.openxmlformats.org/officeDocument/2006/relationships/image" Target="../media/image33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9.wmf"/><Relationship Id="rId31" Type="http://schemas.openxmlformats.org/officeDocument/2006/relationships/oleObject" Target="../embeddings/oleObject32.bin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3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43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1.wmf"/><Relationship Id="rId25" Type="http://schemas.openxmlformats.org/officeDocument/2006/relationships/image" Target="../media/image45.wmf"/><Relationship Id="rId2" Type="http://schemas.openxmlformats.org/officeDocument/2006/relationships/tags" Target="../tags/tag5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42.bin"/><Relationship Id="rId5" Type="http://schemas.openxmlformats.org/officeDocument/2006/relationships/image" Target="../media/image9.png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2.wmf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image" Target="../media/image4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0.bin"/><Relationship Id="rId26" Type="http://schemas.openxmlformats.org/officeDocument/2006/relationships/oleObject" Target="../embeddings/oleObject54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2" Type="http://schemas.openxmlformats.org/officeDocument/2006/relationships/tags" Target="../tags/tag6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53.bin"/><Relationship Id="rId5" Type="http://schemas.openxmlformats.org/officeDocument/2006/relationships/image" Target="../media/image9.png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3.wmf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Relationship Id="rId27" Type="http://schemas.openxmlformats.org/officeDocument/2006/relationships/image" Target="../media/image5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65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3.wmf"/><Relationship Id="rId25" Type="http://schemas.openxmlformats.org/officeDocument/2006/relationships/image" Target="../media/image67.wmf"/><Relationship Id="rId2" Type="http://schemas.openxmlformats.org/officeDocument/2006/relationships/tags" Target="../tags/tag7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6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64.bin"/><Relationship Id="rId5" Type="http://schemas.openxmlformats.org/officeDocument/2006/relationships/image" Target="../media/image9.png"/><Relationship Id="rId15" Type="http://schemas.openxmlformats.org/officeDocument/2006/relationships/image" Target="../media/image62.wmf"/><Relationship Id="rId23" Type="http://schemas.openxmlformats.org/officeDocument/2006/relationships/image" Target="../media/image66.wmf"/><Relationship Id="rId28" Type="http://schemas.openxmlformats.org/officeDocument/2006/relationships/oleObject" Target="../embeddings/oleObject66.bin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64.wmf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6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3.bin"/><Relationship Id="rId26" Type="http://schemas.openxmlformats.org/officeDocument/2006/relationships/oleObject" Target="../embeddings/oleObject77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77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5.wmf"/><Relationship Id="rId25" Type="http://schemas.openxmlformats.org/officeDocument/2006/relationships/image" Target="../media/image79.wmf"/><Relationship Id="rId33" Type="http://schemas.openxmlformats.org/officeDocument/2006/relationships/image" Target="../media/image83.wmf"/><Relationship Id="rId2" Type="http://schemas.openxmlformats.org/officeDocument/2006/relationships/tags" Target="../tags/tag8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29" Type="http://schemas.openxmlformats.org/officeDocument/2006/relationships/image" Target="../media/image8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76.bin"/><Relationship Id="rId32" Type="http://schemas.openxmlformats.org/officeDocument/2006/relationships/oleObject" Target="../embeddings/oleObject80.bin"/><Relationship Id="rId5" Type="http://schemas.openxmlformats.org/officeDocument/2006/relationships/image" Target="../media/image9.png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28" Type="http://schemas.openxmlformats.org/officeDocument/2006/relationships/oleObject" Target="../embeddings/oleObject78.bin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76.wmf"/><Relationship Id="rId31" Type="http://schemas.openxmlformats.org/officeDocument/2006/relationships/image" Target="../media/image82.wmf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Relationship Id="rId27" Type="http://schemas.openxmlformats.org/officeDocument/2006/relationships/image" Target="../media/image80.wmf"/><Relationship Id="rId30" Type="http://schemas.openxmlformats.org/officeDocument/2006/relationships/oleObject" Target="../embeddings/oleObject7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1.bin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6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016253" y="5779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b="1">
                <a:latin typeface="VNI-Avo" pitchFamily="2" charset="0"/>
              </a:rPr>
              <a:t>Baøi hoïc kinh nghieäm: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8600" y="1053542"/>
            <a:ext cx="9601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Chào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mừng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quí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thầy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cô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!!!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1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015" y="3587748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5645150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48200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18262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6194425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7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5607050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2590800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09800" y="2455863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17" y="5003177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8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93009">
            <a:off x="2486817" y="261314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9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34617" y="2166314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0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82017" y="1175714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34717" y="1574177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6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7308849" y="4154658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8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4978326" y="3011317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9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5638799" y="4394370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0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8191499" y="3556170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6524624" y="4116558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52499">
            <a:off x="6900067" y="859802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3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52499">
            <a:off x="7782717" y="261314"/>
            <a:ext cx="495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4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52499">
            <a:off x="6115842" y="821702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9" descr="kimtuocv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" y="304800"/>
            <a:ext cx="1600200" cy="131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5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235" y="76200"/>
            <a:ext cx="1485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48" y="6345397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32" y="248805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017" y="159541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374" y="486909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667" y="533400"/>
            <a:ext cx="457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8448838" y="1685472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7643893" y="3367880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1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0918">
            <a:off x="71465" y="1233205"/>
            <a:ext cx="4953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1" descr="E:\image\Y.Best.hinhdong\Dove-02-june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81332" flipH="1">
            <a:off x="38101" y="5712619"/>
            <a:ext cx="1066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11" descr="E:\image\Y.Best.hinhdong\Dove-02-june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00832" y="5420801"/>
            <a:ext cx="1066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1359896" y="3611586"/>
            <a:ext cx="60486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GV: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Nguyễn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Thị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Thanh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Thúy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  <a:p>
            <a:pPr algn="ctr"/>
            <a:r>
              <a:rPr lang="en-US" sz="400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Trường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THCS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Long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Biên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9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-0.17448 0 C -0.25313 0 -0.34896 0.08704 -0.34896 0.15903 L -0.34896 0.31806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48" y="1590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13959 7.40741E-7 C 0.20174 7.40741E-7 0.27917 0.08611 0.27917 0.15671 L 0.27917 0.3150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0" name="Text Box 102"/>
          <p:cNvSpPr txBox="1">
            <a:spLocks noChangeArrowheads="1"/>
          </p:cNvSpPr>
          <p:nvPr/>
        </p:nvSpPr>
        <p:spPr bwMode="auto">
          <a:xfrm>
            <a:off x="765463" y="2438400"/>
            <a:ext cx="1444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Ví dụ3: </a:t>
            </a:r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5101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Rút gọn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751262"/>
              </p:ext>
            </p:extLst>
          </p:nvPr>
        </p:nvGraphicFramePr>
        <p:xfrm>
          <a:off x="1522267" y="2971800"/>
          <a:ext cx="1905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" name="Equation" r:id="rId6" imgW="825480" imgH="241200" progId="Equation.DSMT4">
                  <p:embed/>
                </p:oleObj>
              </mc:Choice>
              <mc:Fallback>
                <p:oleObj name="Equation" r:id="rId6" imgW="8254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267" y="2971800"/>
                        <a:ext cx="1905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570360"/>
              </p:ext>
            </p:extLst>
          </p:nvPr>
        </p:nvGraphicFramePr>
        <p:xfrm>
          <a:off x="5399809" y="2895600"/>
          <a:ext cx="14636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" name="Equation" r:id="rId8" imgW="634680" imgH="266400" progId="Equation.DSMT4">
                  <p:embed/>
                </p:oleObj>
              </mc:Choice>
              <mc:Fallback>
                <p:oleObj name="Equation" r:id="rId8" imgW="6346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809" y="2895600"/>
                        <a:ext cx="14636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05200" y="3077289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latin typeface="Times New Roman" pitchFamily="18" charset="0"/>
                    <a:cs typeface="Times New Roman" pitchFamily="18" charset="0"/>
                  </a:rPr>
                  <a:t>Với a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</m:oMath>
                </a14:m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077289"/>
                <a:ext cx="14478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630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343400" y="3439970"/>
            <a:ext cx="11049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037545"/>
              </p:ext>
            </p:extLst>
          </p:nvPr>
        </p:nvGraphicFramePr>
        <p:xfrm>
          <a:off x="838200" y="3873500"/>
          <a:ext cx="1905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" name="Equation" r:id="rId11" imgW="825480" imgH="241200" progId="Equation.DSMT4">
                  <p:embed/>
                </p:oleObj>
              </mc:Choice>
              <mc:Fallback>
                <p:oleObj name="Equation" r:id="rId11" imgW="8254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73500"/>
                        <a:ext cx="19050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073531"/>
              </p:ext>
            </p:extLst>
          </p:nvPr>
        </p:nvGraphicFramePr>
        <p:xfrm>
          <a:off x="2690813" y="3906838"/>
          <a:ext cx="16525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" name="Equation" r:id="rId13" imgW="698400" imgH="228600" progId="Equation.DSMT4">
                  <p:embed/>
                </p:oleObj>
              </mc:Choice>
              <mc:Fallback>
                <p:oleObj name="Equation" r:id="rId13" imgW="6984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3906838"/>
                        <a:ext cx="165258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136224"/>
              </p:ext>
            </p:extLst>
          </p:nvPr>
        </p:nvGraphicFramePr>
        <p:xfrm>
          <a:off x="2686050" y="4311650"/>
          <a:ext cx="13525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" name="Equation" r:id="rId15" imgW="571320" imgH="253800" progId="Equation.DSMT4">
                  <p:embed/>
                </p:oleObj>
              </mc:Choice>
              <mc:Fallback>
                <p:oleObj name="Equation" r:id="rId15" imgW="5713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311650"/>
                        <a:ext cx="13525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24862"/>
              </p:ext>
            </p:extLst>
          </p:nvPr>
        </p:nvGraphicFramePr>
        <p:xfrm>
          <a:off x="2684462" y="4724400"/>
          <a:ext cx="105251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Equation" r:id="rId17" imgW="444240" imgH="253800" progId="Equation.DSMT4">
                  <p:embed/>
                </p:oleObj>
              </mc:Choice>
              <mc:Fallback>
                <p:oleObj name="Equation" r:id="rId17" imgW="4442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2" y="4724400"/>
                        <a:ext cx="1052512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106880"/>
              </p:ext>
            </p:extLst>
          </p:nvPr>
        </p:nvGraphicFramePr>
        <p:xfrm>
          <a:off x="3674486" y="4819794"/>
          <a:ext cx="7508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Equation" r:id="rId19" imgW="317160" imgH="177480" progId="Equation.DSMT4">
                  <p:embed/>
                </p:oleObj>
              </mc:Choice>
              <mc:Fallback>
                <p:oleObj name="Equation" r:id="rId19" imgW="3171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486" y="4819794"/>
                        <a:ext cx="75088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62200" y="5105400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Vì a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𝑜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105400"/>
                <a:ext cx="1447800" cy="523220"/>
              </a:xfrm>
              <a:prstGeom prst="rect">
                <a:avLst/>
              </a:prstGeom>
              <a:blipFill rotWithShape="1">
                <a:blip r:embed="rId21"/>
                <a:stretch>
                  <a:fillRect l="-8861"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141701" y="571500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834476"/>
              </p:ext>
            </p:extLst>
          </p:nvPr>
        </p:nvGraphicFramePr>
        <p:xfrm>
          <a:off x="1906011" y="5649257"/>
          <a:ext cx="23161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0" name="Equation" r:id="rId22" imgW="1002960" imgH="228600" progId="Equation.DSMT4">
                  <p:embed/>
                </p:oleObj>
              </mc:Choice>
              <mc:Fallback>
                <p:oleObj name="Equation" r:id="rId22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011" y="5649257"/>
                        <a:ext cx="23161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171700" y="8013700"/>
            <a:ext cx="61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Vậy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09800" y="6029980"/>
                <a:ext cx="17006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Với a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𝑜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29980"/>
                <a:ext cx="1700645" cy="523220"/>
              </a:xfrm>
              <a:prstGeom prst="rect">
                <a:avLst/>
              </a:prstGeom>
              <a:blipFill rotWithShape="1">
                <a:blip r:embed="rId24"/>
                <a:stretch>
                  <a:fillRect l="-7554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V="1">
            <a:off x="4572000" y="4114800"/>
            <a:ext cx="0" cy="228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632220"/>
              </p:ext>
            </p:extLst>
          </p:nvPr>
        </p:nvGraphicFramePr>
        <p:xfrm>
          <a:off x="4895850" y="3886200"/>
          <a:ext cx="14636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Equation" r:id="rId25" imgW="634680" imgH="266400" progId="Equation.DSMT4">
                  <p:embed/>
                </p:oleObj>
              </mc:Choice>
              <mc:Fallback>
                <p:oleObj name="Equation" r:id="rId25" imgW="63468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886200"/>
                        <a:ext cx="14636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153072"/>
              </p:ext>
            </p:extLst>
          </p:nvPr>
        </p:nvGraphicFramePr>
        <p:xfrm>
          <a:off x="6324600" y="3886200"/>
          <a:ext cx="21939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Equation" r:id="rId27" imgW="927000" imgH="253800" progId="Equation.DSMT4">
                  <p:embed/>
                </p:oleObj>
              </mc:Choice>
              <mc:Fallback>
                <p:oleObj name="Equation" r:id="rId27" imgW="92700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86200"/>
                        <a:ext cx="21939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410027"/>
              </p:ext>
            </p:extLst>
          </p:nvPr>
        </p:nvGraphicFramePr>
        <p:xfrm>
          <a:off x="6350000" y="4446588"/>
          <a:ext cx="1955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" name="Equation" r:id="rId29" imgW="825480" imgH="291960" progId="Equation.DSMT4">
                  <p:embed/>
                </p:oleObj>
              </mc:Choice>
              <mc:Fallback>
                <p:oleObj name="Equation" r:id="rId29" imgW="825480" imgH="291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4446588"/>
                        <a:ext cx="19558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80715"/>
              </p:ext>
            </p:extLst>
          </p:nvPr>
        </p:nvGraphicFramePr>
        <p:xfrm>
          <a:off x="6324600" y="5105400"/>
          <a:ext cx="12334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" name="Equation" r:id="rId31" imgW="520560" imgH="253800" progId="Equation.DSMT4">
                  <p:embed/>
                </p:oleObj>
              </mc:Choice>
              <mc:Fallback>
                <p:oleObj name="Equation" r:id="rId31" imgW="52056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105400"/>
                        <a:ext cx="1233487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486400" y="541020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780880"/>
              </p:ext>
            </p:extLst>
          </p:nvPr>
        </p:nvGraphicFramePr>
        <p:xfrm>
          <a:off x="5322888" y="5802312"/>
          <a:ext cx="237013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" name="Equation" r:id="rId33" imgW="1028520" imgH="291960" progId="Equation.DSMT4">
                  <p:embed/>
                </p:oleObj>
              </mc:Choice>
              <mc:Fallback>
                <p:oleObj name="Equation" r:id="rId33" imgW="102852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5802312"/>
                        <a:ext cx="237013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87660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14" grpId="0"/>
      <p:bldP spid="15" grpId="0" animBg="1"/>
      <p:bldP spid="19" grpId="0"/>
      <p:bldP spid="20" grpId="0"/>
      <p:bldP spid="25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2667000"/>
            <a:ext cx="485286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2514600"/>
            <a:ext cx="7241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Rút gọn các biểu thức sau (với a và b không âm).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483677"/>
              </p:ext>
            </p:extLst>
          </p:nvPr>
        </p:nvGraphicFramePr>
        <p:xfrm>
          <a:off x="2009775" y="2895600"/>
          <a:ext cx="17859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" name="Equation" r:id="rId6" imgW="863280" imgH="266400" progId="Equation.DSMT4">
                  <p:embed/>
                </p:oleObj>
              </mc:Choice>
              <mc:Fallback>
                <p:oleObj name="Equation" r:id="rId6" imgW="86328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2895600"/>
                        <a:ext cx="17859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559830"/>
              </p:ext>
            </p:extLst>
          </p:nvPr>
        </p:nvGraphicFramePr>
        <p:xfrm>
          <a:off x="6172200" y="2895600"/>
          <a:ext cx="2290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6" name="Equation" r:id="rId8" imgW="850680" imgH="266400" progId="Equation.DSMT4">
                  <p:embed/>
                </p:oleObj>
              </mc:Choice>
              <mc:Fallback>
                <p:oleObj name="Equation" r:id="rId8" imgW="8506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95600"/>
                        <a:ext cx="22907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86200" y="3301425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338004"/>
              </p:ext>
            </p:extLst>
          </p:nvPr>
        </p:nvGraphicFramePr>
        <p:xfrm>
          <a:off x="727075" y="3460750"/>
          <a:ext cx="20510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10" imgW="863280" imgH="266400" progId="Equation.DSMT4">
                  <p:embed/>
                </p:oleObj>
              </mc:Choice>
              <mc:Fallback>
                <p:oleObj name="Equation" r:id="rId10" imgW="86328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460750"/>
                        <a:ext cx="20510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636681"/>
              </p:ext>
            </p:extLst>
          </p:nvPr>
        </p:nvGraphicFramePr>
        <p:xfrm>
          <a:off x="2184400" y="3886200"/>
          <a:ext cx="18034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tion" r:id="rId12" imgW="761760" imgH="253800" progId="Equation.DSMT4">
                  <p:embed/>
                </p:oleObj>
              </mc:Choice>
              <mc:Fallback>
                <p:oleObj name="Equation" r:id="rId12" imgW="76176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886200"/>
                        <a:ext cx="18034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37473"/>
              </p:ext>
            </p:extLst>
          </p:nvPr>
        </p:nvGraphicFramePr>
        <p:xfrm>
          <a:off x="2198687" y="4375150"/>
          <a:ext cx="13827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14" imgW="583920" imgH="253800" progId="Equation.DSMT4">
                  <p:embed/>
                </p:oleObj>
              </mc:Choice>
              <mc:Fallback>
                <p:oleObj name="Equation" r:id="rId14" imgW="5839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7" y="4375150"/>
                        <a:ext cx="138271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995084"/>
              </p:ext>
            </p:extLst>
          </p:nvPr>
        </p:nvGraphicFramePr>
        <p:xfrm>
          <a:off x="2209800" y="4876800"/>
          <a:ext cx="21050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16" imgW="888840" imgH="279360" progId="Equation.DSMT4">
                  <p:embed/>
                </p:oleObj>
              </mc:Choice>
              <mc:Fallback>
                <p:oleObj name="Equation" r:id="rId16" imgW="88884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76800"/>
                        <a:ext cx="21050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228330"/>
              </p:ext>
            </p:extLst>
          </p:nvPr>
        </p:nvGraphicFramePr>
        <p:xfrm>
          <a:off x="2209800" y="5507038"/>
          <a:ext cx="8715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07038"/>
                        <a:ext cx="87153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66800" y="595378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211265"/>
              </p:ext>
            </p:extLst>
          </p:nvPr>
        </p:nvGraphicFramePr>
        <p:xfrm>
          <a:off x="1728788" y="5822950"/>
          <a:ext cx="25209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2" name="Equation" r:id="rId20" imgW="1091880" imgH="253800" progId="Equation.DSMT4">
                  <p:embed/>
                </p:oleObj>
              </mc:Choice>
              <mc:Fallback>
                <p:oleObj name="Equation" r:id="rId20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5822950"/>
                        <a:ext cx="25209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4572000" y="4114800"/>
            <a:ext cx="0" cy="228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07063"/>
              </p:ext>
            </p:extLst>
          </p:nvPr>
        </p:nvGraphicFramePr>
        <p:xfrm>
          <a:off x="5181600" y="3581400"/>
          <a:ext cx="2290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3" name="Equation" r:id="rId22" imgW="850680" imgH="266400" progId="Equation.DSMT4">
                  <p:embed/>
                </p:oleObj>
              </mc:Choice>
              <mc:Fallback>
                <p:oleObj name="Equation" r:id="rId22" imgW="850680" imgH="26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81400"/>
                        <a:ext cx="22907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71864"/>
              </p:ext>
            </p:extLst>
          </p:nvPr>
        </p:nvGraphicFramePr>
        <p:xfrm>
          <a:off x="6537325" y="4146550"/>
          <a:ext cx="16827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" name="Equation" r:id="rId24" imgW="711000" imgH="253800" progId="Equation.DSMT4">
                  <p:embed/>
                </p:oleObj>
              </mc:Choice>
              <mc:Fallback>
                <p:oleObj name="Equation" r:id="rId24" imgW="7110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4146550"/>
                        <a:ext cx="16827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979726"/>
              </p:ext>
            </p:extLst>
          </p:nvPr>
        </p:nvGraphicFramePr>
        <p:xfrm>
          <a:off x="6553200" y="4679950"/>
          <a:ext cx="12319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name="Equation" r:id="rId26" imgW="520560" imgH="253800" progId="Equation.DSMT4">
                  <p:embed/>
                </p:oleObj>
              </mc:Choice>
              <mc:Fallback>
                <p:oleObj name="Equation" r:id="rId26" imgW="52056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679950"/>
                        <a:ext cx="12319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86466"/>
              </p:ext>
            </p:extLst>
          </p:nvPr>
        </p:nvGraphicFramePr>
        <p:xfrm>
          <a:off x="6553200" y="5083175"/>
          <a:ext cx="9318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name="Equation" r:id="rId28" imgW="393480" imgH="177480" progId="Equation.DSMT4">
                  <p:embed/>
                </p:oleObj>
              </mc:Choice>
              <mc:Fallback>
                <p:oleObj name="Equation" r:id="rId28" imgW="39348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083175"/>
                        <a:ext cx="9318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391400" y="5029200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Vì a,b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𝑜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5029200"/>
                <a:ext cx="1828800" cy="523220"/>
              </a:xfrm>
              <a:prstGeom prst="rect">
                <a:avLst/>
              </a:prstGeom>
              <a:blipFill rotWithShape="1">
                <a:blip r:embed="rId30"/>
                <a:stretch>
                  <a:fillRect l="-7000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029200" y="5769630"/>
            <a:ext cx="83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002425"/>
              </p:ext>
            </p:extLst>
          </p:nvPr>
        </p:nvGraphicFramePr>
        <p:xfrm>
          <a:off x="5675313" y="5638800"/>
          <a:ext cx="25527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Equation" r:id="rId31" imgW="1104840" imgH="253800" progId="Equation.DSMT4">
                  <p:embed/>
                </p:oleObj>
              </mc:Choice>
              <mc:Fallback>
                <p:oleObj name="Equation" r:id="rId31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5638800"/>
                        <a:ext cx="25527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42214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 animBg="1"/>
      <p:bldP spid="20" grpId="0"/>
      <p:bldP spid="28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1676400"/>
            <a:ext cx="1524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810000" y="2286000"/>
            <a:ext cx="228600" cy="457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3600" y="2829580"/>
            <a:ext cx="5791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Nhắc lại các công thức đã học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E:\Hinh anh\cac-cau-hoi-thuong-gap-ve-cach-kiem-tien-tu-naviz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1295400" cy="115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352800" y="3657600"/>
            <a:ext cx="13716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4343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Học thuộc bài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8869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Làm bài 17,18,19,20 trang15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54203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Chuẩn bị tiết luyện tập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2214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4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1524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-Với giá trị nào của a thì căn thức sau có nghĩa?.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514600" y="5334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3836" y="2514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-Tính: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429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51445"/>
              </p:ext>
            </p:extLst>
          </p:nvPr>
        </p:nvGraphicFramePr>
        <p:xfrm>
          <a:off x="1593273" y="2012584"/>
          <a:ext cx="10541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Equation" r:id="rId6" imgW="533160" imgH="241200" progId="Equation.DSMT4">
                  <p:embed/>
                </p:oleObj>
              </mc:Choice>
              <mc:Fallback>
                <p:oleObj name="Equation" r:id="rId6" imgW="533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3" y="2012584"/>
                        <a:ext cx="10541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430978"/>
              </p:ext>
            </p:extLst>
          </p:nvPr>
        </p:nvGraphicFramePr>
        <p:xfrm>
          <a:off x="5029200" y="2047220"/>
          <a:ext cx="12811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Equation" r:id="rId8" imgW="647640" imgH="241200" progId="Equation.DSMT4">
                  <p:embed/>
                </p:oleObj>
              </mc:Choice>
              <mc:Fallback>
                <p:oleObj name="Equation" r:id="rId8" imgW="64764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47220"/>
                        <a:ext cx="128111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429705"/>
              </p:ext>
            </p:extLst>
          </p:nvPr>
        </p:nvGraphicFramePr>
        <p:xfrm>
          <a:off x="1676400" y="2895600"/>
          <a:ext cx="13303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Equation" r:id="rId10" imgW="672840" imgH="279360" progId="Equation.DSMT4">
                  <p:embed/>
                </p:oleObj>
              </mc:Choice>
              <mc:Fallback>
                <p:oleObj name="Equation" r:id="rId10" imgW="672840" imgH="279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13303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94007"/>
              </p:ext>
            </p:extLst>
          </p:nvPr>
        </p:nvGraphicFramePr>
        <p:xfrm>
          <a:off x="3990975" y="2917825"/>
          <a:ext cx="14557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Equation" r:id="rId12" imgW="736560" imgH="279360" progId="Equation.DSMT4">
                  <p:embed/>
                </p:oleObj>
              </mc:Choice>
              <mc:Fallback>
                <p:oleObj name="Equation" r:id="rId12" imgW="736560" imgH="279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917825"/>
                        <a:ext cx="14557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105527"/>
              </p:ext>
            </p:extLst>
          </p:nvPr>
        </p:nvGraphicFramePr>
        <p:xfrm>
          <a:off x="6391275" y="2830513"/>
          <a:ext cx="16827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Equation" r:id="rId14" imgW="850680" imgH="291960" progId="Equation.DSMT4">
                  <p:embed/>
                </p:oleObj>
              </mc:Choice>
              <mc:Fallback>
                <p:oleObj name="Equation" r:id="rId14" imgW="850680" imgH="291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2830513"/>
                        <a:ext cx="16827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31992" y="4102150"/>
                <a:ext cx="7002408" cy="568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Để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−5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có nghĩa thì -5a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0↔⇔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≤0</m:t>
                    </m:r>
                  </m:oMath>
                </a14:m>
                <a:r>
                  <a:rPr lang="en-US" sz="280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992" y="4102150"/>
                <a:ext cx="7002408" cy="568169"/>
              </a:xfrm>
              <a:prstGeom prst="rect">
                <a:avLst/>
              </a:prstGeom>
              <a:blipFill rotWithShape="1">
                <a:blip r:embed="rId16"/>
                <a:stretch>
                  <a:fillRect l="-1741" t="-2151" b="-30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80035" y="4135160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a)</a:t>
            </a:r>
            <a:endParaRPr lang="en-US" sz="2800"/>
          </a:p>
        </p:txBody>
      </p:sp>
      <p:sp>
        <p:nvSpPr>
          <p:cNvPr id="24" name="TextBox 23"/>
          <p:cNvSpPr txBox="1"/>
          <p:nvPr/>
        </p:nvSpPr>
        <p:spPr>
          <a:xfrm>
            <a:off x="1143000" y="458218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b</a:t>
            </a:r>
            <a:r>
              <a:rPr lang="en-US" sz="2800" smtClean="0"/>
              <a:t>)</a:t>
            </a: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45847" y="4526928"/>
                <a:ext cx="7060976" cy="160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smtClean="0"/>
                  <a:t>Để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+7</m:t>
                        </m:r>
                      </m:e>
                    </m:ra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ó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𝑛𝑔h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ĩ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𝑡h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ì :</m:t>
                    </m:r>
                  </m:oMath>
                </a14:m>
                <a:endParaRPr lang="en-US" sz="2800" b="0" i="1" smtClean="0">
                  <a:latin typeface="Cambria Math"/>
                  <a:ea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+7≥0</m:t>
                      </m:r>
                    </m:oMath>
                  </m:oMathPara>
                </a14:m>
                <a:endParaRPr lang="en-US" sz="2800" b="0" i="1" smtClean="0">
                  <a:latin typeface="Cambria Math"/>
                  <a:ea typeface="Cambria Math"/>
                </a:endParaRPr>
              </a:p>
              <a:p>
                <a:pPr algn="just"/>
                <a:r>
                  <a:rPr lang="en-US" sz="2800" b="0" smtClean="0">
                    <a:ea typeface="Cambria Math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⇔3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≥−7⇔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−7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847" y="4526928"/>
                <a:ext cx="7060976" cy="1600053"/>
              </a:xfrm>
              <a:prstGeom prst="rect">
                <a:avLst/>
              </a:prstGeom>
              <a:blipFill rotWithShape="1">
                <a:blip r:embed="rId17"/>
                <a:stretch>
                  <a:fillRect l="-1813" t="-1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550655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9" grpId="0"/>
      <p:bldP spid="11" grpId="0"/>
      <p:bldP spid="7" grpId="0"/>
      <p:bldP spid="7" grpId="1"/>
      <p:bldP spid="9" grpId="0"/>
      <p:bldP spid="9" grpId="1"/>
      <p:bldP spid="24" grpId="0"/>
      <p:bldP spid="24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1524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-Với giá trị nào của a thì căn thức sau có nghĩa?.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514600" y="5334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3836" y="2590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-Tính: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4684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925697"/>
              </p:ext>
            </p:extLst>
          </p:nvPr>
        </p:nvGraphicFramePr>
        <p:xfrm>
          <a:off x="1593273" y="2012584"/>
          <a:ext cx="10541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" name="Equation" r:id="rId6" imgW="533160" imgH="241200" progId="Equation.DSMT4">
                  <p:embed/>
                </p:oleObj>
              </mc:Choice>
              <mc:Fallback>
                <p:oleObj name="Equation" r:id="rId6" imgW="533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3" y="2012584"/>
                        <a:ext cx="10541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547414"/>
              </p:ext>
            </p:extLst>
          </p:nvPr>
        </p:nvGraphicFramePr>
        <p:xfrm>
          <a:off x="5029200" y="2047220"/>
          <a:ext cx="12811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" name="Equation" r:id="rId8" imgW="647640" imgH="241200" progId="Equation.DSMT4">
                  <p:embed/>
                </p:oleObj>
              </mc:Choice>
              <mc:Fallback>
                <p:oleObj name="Equation" r:id="rId8" imgW="647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047220"/>
                        <a:ext cx="128111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559882"/>
              </p:ext>
            </p:extLst>
          </p:nvPr>
        </p:nvGraphicFramePr>
        <p:xfrm>
          <a:off x="1849437" y="4037201"/>
          <a:ext cx="13303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0" name="Equation" r:id="rId10" imgW="672840" imgH="279360" progId="Equation.DSMT4">
                  <p:embed/>
                </p:oleObj>
              </mc:Choice>
              <mc:Fallback>
                <p:oleObj name="Equation" r:id="rId10" imgW="672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7" y="4037201"/>
                        <a:ext cx="13303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04209"/>
              </p:ext>
            </p:extLst>
          </p:nvPr>
        </p:nvGraphicFramePr>
        <p:xfrm>
          <a:off x="3990975" y="2917825"/>
          <a:ext cx="14557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1" name="Equation" r:id="rId12" imgW="736560" imgH="279360" progId="Equation.DSMT4">
                  <p:embed/>
                </p:oleObj>
              </mc:Choice>
              <mc:Fallback>
                <p:oleObj name="Equation" r:id="rId12" imgW="736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2917825"/>
                        <a:ext cx="14557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823933"/>
              </p:ext>
            </p:extLst>
          </p:nvPr>
        </p:nvGraphicFramePr>
        <p:xfrm>
          <a:off x="6400800" y="2824701"/>
          <a:ext cx="16827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" name="Equation" r:id="rId14" imgW="850680" imgH="291960" progId="Equation.DSMT4">
                  <p:embed/>
                </p:oleObj>
              </mc:Choice>
              <mc:Fallback>
                <p:oleObj name="Equation" r:id="rId14" imgW="850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24701"/>
                        <a:ext cx="16827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139777"/>
              </p:ext>
            </p:extLst>
          </p:nvPr>
        </p:nvGraphicFramePr>
        <p:xfrm>
          <a:off x="3200400" y="4135582"/>
          <a:ext cx="82708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3" name="Equation" r:id="rId16" imgW="419040" imgH="253800" progId="Equation.DSMT4">
                  <p:embed/>
                </p:oleObj>
              </mc:Choice>
              <mc:Fallback>
                <p:oleObj name="Equation" r:id="rId16" imgW="4190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35582"/>
                        <a:ext cx="827087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59217"/>
              </p:ext>
            </p:extLst>
          </p:nvPr>
        </p:nvGraphicFramePr>
        <p:xfrm>
          <a:off x="3962400" y="4200525"/>
          <a:ext cx="7270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4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00525"/>
                        <a:ext cx="7270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158266"/>
              </p:ext>
            </p:extLst>
          </p:nvPr>
        </p:nvGraphicFramePr>
        <p:xfrm>
          <a:off x="1752600" y="2880119"/>
          <a:ext cx="13303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5" name="Equation" r:id="rId20" imgW="672840" imgH="279360" progId="Equation.DSMT4">
                  <p:embed/>
                </p:oleObj>
              </mc:Choice>
              <mc:Fallback>
                <p:oleObj name="Equation" r:id="rId20" imgW="67284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80119"/>
                        <a:ext cx="13303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24172"/>
              </p:ext>
            </p:extLst>
          </p:nvPr>
        </p:nvGraphicFramePr>
        <p:xfrm>
          <a:off x="1846118" y="4651741"/>
          <a:ext cx="14557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6" name="Equation" r:id="rId22" imgW="736560" imgH="279360" progId="Equation.DSMT4">
                  <p:embed/>
                </p:oleObj>
              </mc:Choice>
              <mc:Fallback>
                <p:oleObj name="Equation" r:id="rId22" imgW="73656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118" y="4651741"/>
                        <a:ext cx="145573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007370"/>
              </p:ext>
            </p:extLst>
          </p:nvPr>
        </p:nvGraphicFramePr>
        <p:xfrm>
          <a:off x="3302000" y="4754563"/>
          <a:ext cx="9525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" name="Equation" r:id="rId24" imgW="482400" imgH="253800" progId="Equation.DSMT4">
                  <p:embed/>
                </p:oleObj>
              </mc:Choice>
              <mc:Fallback>
                <p:oleObj name="Equation" r:id="rId24" imgW="4824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754563"/>
                        <a:ext cx="95250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74847"/>
              </p:ext>
            </p:extLst>
          </p:nvPr>
        </p:nvGraphicFramePr>
        <p:xfrm>
          <a:off x="4191000" y="4804135"/>
          <a:ext cx="6762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" name="Equation" r:id="rId26" imgW="342720" imgH="203040" progId="Equation.DSMT4">
                  <p:embed/>
                </p:oleObj>
              </mc:Choice>
              <mc:Fallback>
                <p:oleObj name="Equation" r:id="rId26" imgW="34272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04135"/>
                        <a:ext cx="6762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98027"/>
              </p:ext>
            </p:extLst>
          </p:nvPr>
        </p:nvGraphicFramePr>
        <p:xfrm>
          <a:off x="1822450" y="5257800"/>
          <a:ext cx="16827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" name="Equation" r:id="rId28" imgW="850680" imgH="291960" progId="Equation.DSMT4">
                  <p:embed/>
                </p:oleObj>
              </mc:Choice>
              <mc:Fallback>
                <p:oleObj name="Equation" r:id="rId28" imgW="85068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5257800"/>
                        <a:ext cx="168275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029842"/>
              </p:ext>
            </p:extLst>
          </p:nvPr>
        </p:nvGraphicFramePr>
        <p:xfrm>
          <a:off x="3368675" y="5308600"/>
          <a:ext cx="12033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" name="Equation" r:id="rId30" imgW="609480" imgH="304560" progId="Equation.DSMT4">
                  <p:embed/>
                </p:oleObj>
              </mc:Choice>
              <mc:Fallback>
                <p:oleObj name="Equation" r:id="rId30" imgW="609480" imgH="304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5308600"/>
                        <a:ext cx="12033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346132"/>
              </p:ext>
            </p:extLst>
          </p:nvPr>
        </p:nvGraphicFramePr>
        <p:xfrm>
          <a:off x="4648200" y="5354637"/>
          <a:ext cx="11017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1" name="Equation" r:id="rId32" imgW="558720" imgH="228600" progId="Equation.DSMT4">
                  <p:embed/>
                </p:oleObj>
              </mc:Choice>
              <mc:Fallback>
                <p:oleObj name="Equation" r:id="rId32" imgW="55872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54637"/>
                        <a:ext cx="11017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67400" y="5328010"/>
                <a:ext cx="1828800" cy="6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/>
                  <a:t>Vì 2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&gt;√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320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328010"/>
                <a:ext cx="1828800" cy="621580"/>
              </a:xfrm>
              <a:prstGeom prst="rect">
                <a:avLst/>
              </a:prstGeom>
              <a:blipFill rotWithShape="1">
                <a:blip r:embed="rId34"/>
                <a:stretch>
                  <a:fillRect l="-8667" t="-5882" b="-3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43060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295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2263" y="1905000"/>
            <a:ext cx="2560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Tính và so sánh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981200"/>
            <a:ext cx="564063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?1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31016"/>
              </p:ext>
            </p:extLst>
          </p:nvPr>
        </p:nvGraphicFramePr>
        <p:xfrm>
          <a:off x="3694113" y="1833563"/>
          <a:ext cx="11064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" name="Equation" r:id="rId6" imgW="482400" imgH="228600" progId="Equation.DSMT4">
                  <p:embed/>
                </p:oleObj>
              </mc:Choice>
              <mc:Fallback>
                <p:oleObj name="Equation" r:id="rId6" imgW="4824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833563"/>
                        <a:ext cx="11064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612396"/>
              </p:ext>
            </p:extLst>
          </p:nvPr>
        </p:nvGraphicFramePr>
        <p:xfrm>
          <a:off x="5368925" y="1824038"/>
          <a:ext cx="11795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9" name="Equation" r:id="rId8" imgW="596880" imgH="228600" progId="Equation.DSMT4">
                  <p:embed/>
                </p:oleObj>
              </mc:Choice>
              <mc:Fallback>
                <p:oleObj name="Equation" r:id="rId8" imgW="59688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925" y="1824038"/>
                        <a:ext cx="117951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62500" y="1853625"/>
            <a:ext cx="64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à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9"/>
          <p:cNvSpPr txBox="1">
            <a:spLocks noChangeArrowheads="1"/>
          </p:cNvSpPr>
          <p:nvPr/>
        </p:nvSpPr>
        <p:spPr bwMode="auto">
          <a:xfrm>
            <a:off x="3276600" y="2376487"/>
            <a:ext cx="106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2677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Ta có: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458362"/>
              </p:ext>
            </p:extLst>
          </p:nvPr>
        </p:nvGraphicFramePr>
        <p:xfrm>
          <a:off x="2419206" y="3200400"/>
          <a:ext cx="11064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" name="Equation" r:id="rId10" imgW="482400" imgH="228600" progId="Equation.DSMT4">
                  <p:embed/>
                </p:oleObj>
              </mc:Choice>
              <mc:Fallback>
                <p:oleObj name="Equation" r:id="rId10" imgW="482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206" y="3200400"/>
                        <a:ext cx="11064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380897"/>
              </p:ext>
            </p:extLst>
          </p:nvPr>
        </p:nvGraphicFramePr>
        <p:xfrm>
          <a:off x="3475326" y="3124200"/>
          <a:ext cx="125253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1" name="Equation" r:id="rId12" imgW="545760" imgH="253800" progId="Equation.DSMT4">
                  <p:embed/>
                </p:oleObj>
              </mc:Choice>
              <mc:Fallback>
                <p:oleObj name="Equation" r:id="rId12" imgW="5457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326" y="3124200"/>
                        <a:ext cx="1252538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546511"/>
              </p:ext>
            </p:extLst>
          </p:nvPr>
        </p:nvGraphicFramePr>
        <p:xfrm>
          <a:off x="4724400" y="3101975"/>
          <a:ext cx="18351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2" name="Equation" r:id="rId14" imgW="799920" imgH="253800" progId="Equation.DSMT4">
                  <p:embed/>
                </p:oleObj>
              </mc:Choice>
              <mc:Fallback>
                <p:oleObj name="Equation" r:id="rId14" imgW="7999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01975"/>
                        <a:ext cx="18351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638156"/>
              </p:ext>
            </p:extLst>
          </p:nvPr>
        </p:nvGraphicFramePr>
        <p:xfrm>
          <a:off x="2485592" y="3962400"/>
          <a:ext cx="11795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3" name="Equation" r:id="rId16" imgW="596880" imgH="228600" progId="Equation.DSMT4">
                  <p:embed/>
                </p:oleObj>
              </mc:Choice>
              <mc:Fallback>
                <p:oleObj name="Equation" r:id="rId16" imgW="5968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592" y="3962400"/>
                        <a:ext cx="1179513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00530"/>
              </p:ext>
            </p:extLst>
          </p:nvPr>
        </p:nvGraphicFramePr>
        <p:xfrm>
          <a:off x="3733800" y="3930650"/>
          <a:ext cx="13811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4" name="Equation" r:id="rId18" imgW="698400" imgH="253800" progId="Equation.DSMT4">
                  <p:embed/>
                </p:oleObj>
              </mc:Choice>
              <mc:Fallback>
                <p:oleObj name="Equation" r:id="rId18" imgW="6984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30650"/>
                        <a:ext cx="13811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911120"/>
              </p:ext>
            </p:extLst>
          </p:nvPr>
        </p:nvGraphicFramePr>
        <p:xfrm>
          <a:off x="5105400" y="4038600"/>
          <a:ext cx="1304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5" name="Equation" r:id="rId20" imgW="660240" imgH="177480" progId="Equation.DSMT4">
                  <p:embed/>
                </p:oleObj>
              </mc:Choice>
              <mc:Fallback>
                <p:oleObj name="Equation" r:id="rId20" imgW="6602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038600"/>
                        <a:ext cx="1304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53"/>
          <p:cNvSpPr txBox="1">
            <a:spLocks noChangeArrowheads="1"/>
          </p:cNvSpPr>
          <p:nvPr/>
        </p:nvSpPr>
        <p:spPr bwMode="auto">
          <a:xfrm>
            <a:off x="2203450" y="4953000"/>
            <a:ext cx="99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Vậy: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034636"/>
              </p:ext>
            </p:extLst>
          </p:nvPr>
        </p:nvGraphicFramePr>
        <p:xfrm>
          <a:off x="3562350" y="4920922"/>
          <a:ext cx="27368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6" name="Equation" r:id="rId22" imgW="1193760" imgH="228600" progId="Equation.DSMT4">
                  <p:embed/>
                </p:oleObj>
              </mc:Choice>
              <mc:Fallback>
                <p:oleObj name="Equation" r:id="rId22" imgW="11937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4920922"/>
                        <a:ext cx="27368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990600" y="1766887"/>
            <a:ext cx="15393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Định lí: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362200" y="1777425"/>
            <a:ext cx="601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Với hai số a và b không âm, ta có: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988165"/>
              </p:ext>
            </p:extLst>
          </p:nvPr>
        </p:nvGraphicFramePr>
        <p:xfrm>
          <a:off x="2895600" y="2166610"/>
          <a:ext cx="2266950" cy="803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7" name="Equation" r:id="rId24" imgW="914400" imgH="228600" progId="Equation.DSMT4">
                  <p:embed/>
                </p:oleObj>
              </mc:Choice>
              <mc:Fallback>
                <p:oleObj name="Equation" r:id="rId24" imgW="9144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66610"/>
                        <a:ext cx="2266950" cy="803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685800" y="2524780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02263" y="3048000"/>
                <a:ext cx="72617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latin typeface="Times New Roman" pitchFamily="18" charset="0"/>
                    <a:cs typeface="Times New Roman" pitchFamily="18" charset="0"/>
                  </a:rPr>
                  <a:t>Vì a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à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𝒃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ê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𝒂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𝒃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á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𝒄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đị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𝒏𝒉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à 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𝒌𝒉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ô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𝒏𝒈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â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263" y="3048000"/>
                <a:ext cx="7261769" cy="461665"/>
              </a:xfrm>
              <a:prstGeom prst="rect">
                <a:avLst/>
              </a:prstGeom>
              <a:blipFill rotWithShape="1">
                <a:blip r:embed="rId26"/>
                <a:stretch>
                  <a:fillRect l="-125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957262" y="3308122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Ta có: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720725" y="1447800"/>
            <a:ext cx="574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sym typeface="Wingdings" pitchFamily="2" charset="2"/>
              </a:rPr>
              <a:t>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881167"/>
              </p:ext>
            </p:extLst>
          </p:nvPr>
        </p:nvGraphicFramePr>
        <p:xfrm>
          <a:off x="1704975" y="3733800"/>
          <a:ext cx="36671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" name="Equation" r:id="rId27" imgW="1854000" imgH="241200" progId="Equation.DSMT4">
                  <p:embed/>
                </p:oleObj>
              </mc:Choice>
              <mc:Fallback>
                <p:oleObj name="Equation" r:id="rId27" imgW="18540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733800"/>
                        <a:ext cx="36671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526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249474"/>
              </p:ext>
            </p:extLst>
          </p:nvPr>
        </p:nvGraphicFramePr>
        <p:xfrm>
          <a:off x="2631067" y="4364038"/>
          <a:ext cx="18081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" name="Equation" r:id="rId29" imgW="914400" imgH="228600" progId="Equation.DSMT4">
                  <p:embed/>
                </p:oleObj>
              </mc:Choice>
              <mc:Fallback>
                <p:oleObj name="Equation" r:id="rId29" imgW="9144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067" y="4364038"/>
                        <a:ext cx="1808162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849582" y="5105400"/>
            <a:ext cx="1344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280087"/>
              </p:ext>
            </p:extLst>
          </p:nvPr>
        </p:nvGraphicFramePr>
        <p:xfrm>
          <a:off x="2971800" y="5105400"/>
          <a:ext cx="3012494" cy="56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" name="Equation" r:id="rId31" imgW="1384200" imgH="228600" progId="Equation.DSMT4">
                  <p:embed/>
                </p:oleObj>
              </mc:Choice>
              <mc:Fallback>
                <p:oleObj name="Equation" r:id="rId31" imgW="13842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3012494" cy="562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838200" y="5638800"/>
            <a:ext cx="78258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tx2"/>
                </a:solidFill>
              </a:rPr>
              <a:t>(Định lí trên có thể mở rộng với tích của nhiều số </a:t>
            </a:r>
            <a:r>
              <a:rPr lang="en-US" sz="2400">
                <a:solidFill>
                  <a:schemeClr val="tx2"/>
                </a:solidFill>
              </a:rPr>
              <a:t>không </a:t>
            </a:r>
            <a:r>
              <a:rPr lang="en-US" sz="2400" smtClean="0">
                <a:solidFill>
                  <a:schemeClr val="tx2"/>
                </a:solidFill>
              </a:rPr>
              <a:t>âm.</a:t>
            </a:r>
            <a:endParaRPr lang="en-US" sz="2400">
              <a:solidFill>
                <a:schemeClr val="tx2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22004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" grpId="0"/>
      <p:bldP spid="6" grpId="0"/>
      <p:bldP spid="6" grpId="1"/>
      <p:bldP spid="7" grpId="0" animBg="1"/>
      <p:bldP spid="7" grpId="1" animBg="1"/>
      <p:bldP spid="8" grpId="0"/>
      <p:bldP spid="8" grpId="1"/>
      <p:bldP spid="11" grpId="0"/>
      <p:bldP spid="11" grpId="1"/>
      <p:bldP spid="13" grpId="0"/>
      <p:bldP spid="13" grpId="1"/>
      <p:bldP spid="21" grpId="0"/>
      <p:bldP spid="21" grpId="1"/>
      <p:bldP spid="23" grpId="0"/>
      <p:bldP spid="24" grpId="0"/>
      <p:bldP spid="26" grpId="0"/>
      <p:bldP spid="25" grpId="0"/>
      <p:bldP spid="28" grpId="0"/>
      <p:bldP spid="29" grpId="0"/>
      <p:bldP spid="29" grpId="1"/>
      <p:bldP spid="20" grpId="0"/>
      <p:bldP spid="3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066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136672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84"/>
          <p:cNvSpPr txBox="1">
            <a:spLocks noChangeArrowheads="1"/>
          </p:cNvSpPr>
          <p:nvPr/>
        </p:nvSpPr>
        <p:spPr bwMode="auto">
          <a:xfrm>
            <a:off x="914400" y="1676400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32" name="Text Box 85"/>
          <p:cNvSpPr txBox="1">
            <a:spLocks noChangeArrowheads="1"/>
          </p:cNvSpPr>
          <p:nvPr/>
        </p:nvSpPr>
        <p:spPr bwMode="auto">
          <a:xfrm>
            <a:off x="838200" y="1967805"/>
            <a:ext cx="8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Muốn khai phương một tích của các số không âm, ta có thể khai phương từng thừa số rồi nhân kết quả với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nhau.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02"/>
          <p:cNvSpPr txBox="1">
            <a:spLocks noChangeArrowheads="1"/>
          </p:cNvSpPr>
          <p:nvPr/>
        </p:nvSpPr>
        <p:spPr bwMode="auto">
          <a:xfrm>
            <a:off x="689263" y="3124200"/>
            <a:ext cx="81672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Ví </a:t>
            </a:r>
            <a:r>
              <a:rPr lang="en-US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dụ1: áp dụng quy tắc khai phương một tích, hãy tính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91070"/>
              </p:ext>
            </p:extLst>
          </p:nvPr>
        </p:nvGraphicFramePr>
        <p:xfrm>
          <a:off x="1203325" y="3657600"/>
          <a:ext cx="1882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3657600"/>
                        <a:ext cx="1882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289557"/>
              </p:ext>
            </p:extLst>
          </p:nvPr>
        </p:nvGraphicFramePr>
        <p:xfrm>
          <a:off x="5448300" y="3581400"/>
          <a:ext cx="137953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4" name="Equation" r:id="rId8" imgW="698400" imgH="241200" progId="Equation.DSMT4">
                  <p:embed/>
                </p:oleObj>
              </mc:Choice>
              <mc:Fallback>
                <p:oleObj name="Equation" r:id="rId8" imgW="69840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3581400"/>
                        <a:ext cx="137953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733800" y="3962400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756101"/>
              </p:ext>
            </p:extLst>
          </p:nvPr>
        </p:nvGraphicFramePr>
        <p:xfrm>
          <a:off x="964334" y="4495800"/>
          <a:ext cx="18827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" name="Equation" r:id="rId10" imgW="952200" imgH="253800" progId="Equation.DSMT4">
                  <p:embed/>
                </p:oleObj>
              </mc:Choice>
              <mc:Fallback>
                <p:oleObj name="Equation" r:id="rId10" imgW="9522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334" y="4495800"/>
                        <a:ext cx="18827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22758"/>
              </p:ext>
            </p:extLst>
          </p:nvPr>
        </p:nvGraphicFramePr>
        <p:xfrm>
          <a:off x="2819400" y="4526393"/>
          <a:ext cx="22098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6" name="Equation" r:id="rId12" imgW="1117440" imgH="253800" progId="Equation.DSMT4">
                  <p:embed/>
                </p:oleObj>
              </mc:Choice>
              <mc:Fallback>
                <p:oleObj name="Equation" r:id="rId12" imgW="11174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526393"/>
                        <a:ext cx="22098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222794"/>
              </p:ext>
            </p:extLst>
          </p:nvPr>
        </p:nvGraphicFramePr>
        <p:xfrm>
          <a:off x="5029200" y="4581525"/>
          <a:ext cx="11541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7" name="Equation" r:id="rId14" imgW="583920" imgH="203040" progId="Equation.DSMT4">
                  <p:embed/>
                </p:oleObj>
              </mc:Choice>
              <mc:Fallback>
                <p:oleObj name="Equation" r:id="rId14" imgW="58392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581525"/>
                        <a:ext cx="1154112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366541"/>
              </p:ext>
            </p:extLst>
          </p:nvPr>
        </p:nvGraphicFramePr>
        <p:xfrm>
          <a:off x="6248400" y="4578348"/>
          <a:ext cx="6270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" name="Equation" r:id="rId16" imgW="317160" imgH="164880" progId="Equation.DSMT4">
                  <p:embed/>
                </p:oleObj>
              </mc:Choice>
              <mc:Fallback>
                <p:oleObj name="Equation" r:id="rId16" imgW="31716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78348"/>
                        <a:ext cx="62706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836660"/>
              </p:ext>
            </p:extLst>
          </p:nvPr>
        </p:nvGraphicFramePr>
        <p:xfrm>
          <a:off x="915987" y="5257800"/>
          <a:ext cx="1379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9" name="Equation" r:id="rId18" imgW="698400" imgH="241200" progId="Equation.DSMT4">
                  <p:embed/>
                </p:oleObj>
              </mc:Choice>
              <mc:Fallback>
                <p:oleObj name="Equation" r:id="rId18" imgW="698400" imgH="241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7" y="5257800"/>
                        <a:ext cx="137953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95513"/>
              </p:ext>
            </p:extLst>
          </p:nvPr>
        </p:nvGraphicFramePr>
        <p:xfrm>
          <a:off x="2298989" y="5257800"/>
          <a:ext cx="16049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0" name="Equation" r:id="rId20" imgW="812520" imgH="228600" progId="Equation.DSMT4">
                  <p:embed/>
                </p:oleObj>
              </mc:Choice>
              <mc:Fallback>
                <p:oleObj name="Equation" r:id="rId20" imgW="81252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989" y="5257800"/>
                        <a:ext cx="16049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623838"/>
              </p:ext>
            </p:extLst>
          </p:nvPr>
        </p:nvGraphicFramePr>
        <p:xfrm>
          <a:off x="3886200" y="5257800"/>
          <a:ext cx="1981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1" name="Equation" r:id="rId22" imgW="1002960" imgH="228600" progId="Equation.DSMT4">
                  <p:embed/>
                </p:oleObj>
              </mc:Choice>
              <mc:Fallback>
                <p:oleObj name="Equation" r:id="rId22" imgW="100296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57800"/>
                        <a:ext cx="1981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99161"/>
              </p:ext>
            </p:extLst>
          </p:nvPr>
        </p:nvGraphicFramePr>
        <p:xfrm>
          <a:off x="6129338" y="5322888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2" name="Equation" r:id="rId24" imgW="545760" imgH="177480" progId="Equation.DSMT4">
                  <p:embed/>
                </p:oleObj>
              </mc:Choice>
              <mc:Fallback>
                <p:oleObj name="Equation" r:id="rId24" imgW="545760" imgH="177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5322888"/>
                        <a:ext cx="1079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412837"/>
              </p:ext>
            </p:extLst>
          </p:nvPr>
        </p:nvGraphicFramePr>
        <p:xfrm>
          <a:off x="2362200" y="5792788"/>
          <a:ext cx="7524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3" name="Equation" r:id="rId26" imgW="380880" imgH="177480" progId="Equation.DSMT4">
                  <p:embed/>
                </p:oleObj>
              </mc:Choice>
              <mc:Fallback>
                <p:oleObj name="Equation" r:id="rId26" imgW="380880" imgH="177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92788"/>
                        <a:ext cx="75247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533400" y="1447800"/>
            <a:ext cx="574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sym typeface="Wingdings" pitchFamily="2" charset="2"/>
              </a:rPr>
              <a:t>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51242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5" grpId="0" animBg="1"/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393950"/>
            <a:ext cx="485286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886" y="231775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839390"/>
              </p:ext>
            </p:extLst>
          </p:nvPr>
        </p:nvGraphicFramePr>
        <p:xfrm>
          <a:off x="2236788" y="2165350"/>
          <a:ext cx="22590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9" name="Equation" r:id="rId6" imgW="1143000" imgH="253800" progId="Equation.DSMT4">
                  <p:embed/>
                </p:oleObj>
              </mc:Choice>
              <mc:Fallback>
                <p:oleObj name="Equation" r:id="rId6" imgW="11430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165350"/>
                        <a:ext cx="22590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912847"/>
              </p:ext>
            </p:extLst>
          </p:nvPr>
        </p:nvGraphicFramePr>
        <p:xfrm>
          <a:off x="6457950" y="2165350"/>
          <a:ext cx="15541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0" name="Equation" r:id="rId8" imgW="787320" imgH="241200" progId="Equation.DSMT4">
                  <p:embed/>
                </p:oleObj>
              </mc:Choice>
              <mc:Fallback>
                <p:oleObj name="Equation" r:id="rId8" imgW="787320" imgH="241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2165350"/>
                        <a:ext cx="15541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62400" y="2691825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367379"/>
              </p:ext>
            </p:extLst>
          </p:nvPr>
        </p:nvGraphicFramePr>
        <p:xfrm>
          <a:off x="942109" y="3116529"/>
          <a:ext cx="2715491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" name="Equation" r:id="rId10" imgW="1143000" imgH="253800" progId="Equation.DSMT4">
                  <p:embed/>
                </p:oleObj>
              </mc:Choice>
              <mc:Fallback>
                <p:oleObj name="Equation" r:id="rId10" imgW="11430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109" y="3116529"/>
                        <a:ext cx="2715491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074392"/>
              </p:ext>
            </p:extLst>
          </p:nvPr>
        </p:nvGraphicFramePr>
        <p:xfrm>
          <a:off x="1337152" y="3886200"/>
          <a:ext cx="315864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" name="Equation" r:id="rId12" imgW="1333440" imgH="253800" progId="Equation.DSMT4">
                  <p:embed/>
                </p:oleObj>
              </mc:Choice>
              <mc:Fallback>
                <p:oleObj name="Equation" r:id="rId12" imgW="13334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152" y="3886200"/>
                        <a:ext cx="315864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392907"/>
              </p:ext>
            </p:extLst>
          </p:nvPr>
        </p:nvGraphicFramePr>
        <p:xfrm>
          <a:off x="1344268" y="4648200"/>
          <a:ext cx="202796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" name="Equation" r:id="rId14" imgW="799920" imgH="203040" progId="Equation.DSMT4">
                  <p:embed/>
                </p:oleObj>
              </mc:Choice>
              <mc:Fallback>
                <p:oleObj name="Equation" r:id="rId14" imgW="7999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268" y="4648200"/>
                        <a:ext cx="202796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187854"/>
              </p:ext>
            </p:extLst>
          </p:nvPr>
        </p:nvGraphicFramePr>
        <p:xfrm>
          <a:off x="1371600" y="5345113"/>
          <a:ext cx="7270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45113"/>
                        <a:ext cx="72707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4838700" y="3352800"/>
            <a:ext cx="0" cy="2895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018943"/>
              </p:ext>
            </p:extLst>
          </p:nvPr>
        </p:nvGraphicFramePr>
        <p:xfrm>
          <a:off x="5448301" y="2954338"/>
          <a:ext cx="21780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" name="Equation" r:id="rId18" imgW="787320" imgH="241200" progId="Equation.DSMT4">
                  <p:embed/>
                </p:oleObj>
              </mc:Choice>
              <mc:Fallback>
                <p:oleObj name="Equation" r:id="rId18" imgW="7873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2954338"/>
                        <a:ext cx="21780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34915"/>
              </p:ext>
            </p:extLst>
          </p:nvPr>
        </p:nvGraphicFramePr>
        <p:xfrm>
          <a:off x="5943600" y="3657600"/>
          <a:ext cx="21066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" name="Equation" r:id="rId20" imgW="888840" imgH="228600" progId="Equation.DSMT4">
                  <p:embed/>
                </p:oleObj>
              </mc:Choice>
              <mc:Fallback>
                <p:oleObj name="Equation" r:id="rId20" imgW="8888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57600"/>
                        <a:ext cx="210661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072096"/>
              </p:ext>
            </p:extLst>
          </p:nvPr>
        </p:nvGraphicFramePr>
        <p:xfrm>
          <a:off x="5943600" y="4240212"/>
          <a:ext cx="25574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" name="Equation" r:id="rId22" imgW="1079280" imgH="228600" progId="Equation.DSMT4">
                  <p:embed/>
                </p:oleObj>
              </mc:Choice>
              <mc:Fallback>
                <p:oleObj name="Equation" r:id="rId22" imgW="10792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240212"/>
                        <a:ext cx="25574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795"/>
              </p:ext>
            </p:extLst>
          </p:nvPr>
        </p:nvGraphicFramePr>
        <p:xfrm>
          <a:off x="5943600" y="4953000"/>
          <a:ext cx="1384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" name="Equation" r:id="rId24" imgW="545760" imgH="177480" progId="Equation.DSMT4">
                  <p:embed/>
                </p:oleObj>
              </mc:Choice>
              <mc:Fallback>
                <p:oleObj name="Equation" r:id="rId24" imgW="54576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953000"/>
                        <a:ext cx="13843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24705"/>
              </p:ext>
            </p:extLst>
          </p:nvPr>
        </p:nvGraphicFramePr>
        <p:xfrm>
          <a:off x="5943600" y="5562600"/>
          <a:ext cx="9985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9" name="Equation" r:id="rId26" imgW="393480" imgH="177480" progId="Equation.DSMT4">
                  <p:embed/>
                </p:oleObj>
              </mc:Choice>
              <mc:Fallback>
                <p:oleObj name="Equation" r:id="rId26" imgW="39348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562600"/>
                        <a:ext cx="9985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98480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Muốn nhân các căn bậc hai của các số không âm, ta có thể nhân các số dưới dấu căn với nhau rồi khai phương kết quả đó.</a:t>
            </a:r>
          </a:p>
        </p:txBody>
      </p:sp>
      <p:sp>
        <p:nvSpPr>
          <p:cNvPr id="11" name="Text Box 102"/>
          <p:cNvSpPr txBox="1">
            <a:spLocks noChangeArrowheads="1"/>
          </p:cNvSpPr>
          <p:nvPr/>
        </p:nvSpPr>
        <p:spPr bwMode="auto">
          <a:xfrm>
            <a:off x="765463" y="3048000"/>
            <a:ext cx="1444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Ví dụ2: </a:t>
            </a:r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080403"/>
              </p:ext>
            </p:extLst>
          </p:nvPr>
        </p:nvGraphicFramePr>
        <p:xfrm>
          <a:off x="1882775" y="3276600"/>
          <a:ext cx="1304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7" name="Equation" r:id="rId6" imgW="660240" imgH="241200" progId="Equation.DSMT4">
                  <p:embed/>
                </p:oleObj>
              </mc:Choice>
              <mc:Fallback>
                <p:oleObj name="Equation" r:id="rId6" imgW="6602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3276600"/>
                        <a:ext cx="13049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351951"/>
              </p:ext>
            </p:extLst>
          </p:nvPr>
        </p:nvGraphicFramePr>
        <p:xfrm>
          <a:off x="5381625" y="3260725"/>
          <a:ext cx="20320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8" name="Equation" r:id="rId8" imgW="1028520" imgH="253800" progId="Equation.DSMT4">
                  <p:embed/>
                </p:oleObj>
              </mc:Choice>
              <mc:Fallback>
                <p:oleObj name="Equation" r:id="rId8" imgW="102852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3260725"/>
                        <a:ext cx="20320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33800" y="3733800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28955"/>
              </p:ext>
            </p:extLst>
          </p:nvPr>
        </p:nvGraphicFramePr>
        <p:xfrm>
          <a:off x="1230313" y="4483100"/>
          <a:ext cx="1304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9" name="Equation" r:id="rId10" imgW="660240" imgH="241200" progId="Equation.DSMT4">
                  <p:embed/>
                </p:oleObj>
              </mc:Choice>
              <mc:Fallback>
                <p:oleObj name="Equation" r:id="rId10" imgW="6602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4483100"/>
                        <a:ext cx="13049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1371"/>
              </p:ext>
            </p:extLst>
          </p:nvPr>
        </p:nvGraphicFramePr>
        <p:xfrm>
          <a:off x="2743200" y="4495800"/>
          <a:ext cx="10810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0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10810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75547"/>
              </p:ext>
            </p:extLst>
          </p:nvPr>
        </p:nvGraphicFramePr>
        <p:xfrm>
          <a:off x="3897312" y="4495800"/>
          <a:ext cx="9794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" name="Equation" r:id="rId14" imgW="495000" imgH="228600" progId="Equation.DSMT4">
                  <p:embed/>
                </p:oleObj>
              </mc:Choice>
              <mc:Fallback>
                <p:oleObj name="Equation" r:id="rId14" imgW="4950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2" y="4495800"/>
                        <a:ext cx="9794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88221"/>
              </p:ext>
            </p:extLst>
          </p:nvPr>
        </p:nvGraphicFramePr>
        <p:xfrm>
          <a:off x="5126038" y="4560888"/>
          <a:ext cx="603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" name="Equation" r:id="rId16" imgW="304560" imgH="177480" progId="Equation.DSMT4">
                  <p:embed/>
                </p:oleObj>
              </mc:Choice>
              <mc:Fallback>
                <p:oleObj name="Equation" r:id="rId16" imgW="3045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4560888"/>
                        <a:ext cx="6032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88868"/>
              </p:ext>
            </p:extLst>
          </p:nvPr>
        </p:nvGraphicFramePr>
        <p:xfrm>
          <a:off x="1193800" y="5257800"/>
          <a:ext cx="20320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3" name="Equation" r:id="rId18" imgW="1028520" imgH="253800" progId="Equation.DSMT4">
                  <p:embed/>
                </p:oleObj>
              </mc:Choice>
              <mc:Fallback>
                <p:oleObj name="Equation" r:id="rId18" imgW="10285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5257800"/>
                        <a:ext cx="20320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209812"/>
              </p:ext>
            </p:extLst>
          </p:nvPr>
        </p:nvGraphicFramePr>
        <p:xfrm>
          <a:off x="3276600" y="5257800"/>
          <a:ext cx="165576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4" name="Equation" r:id="rId20" imgW="838080" imgH="253800" progId="Equation.DSMT4">
                  <p:embed/>
                </p:oleObj>
              </mc:Choice>
              <mc:Fallback>
                <p:oleObj name="Equation" r:id="rId20" imgW="8380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7800"/>
                        <a:ext cx="1655763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699017"/>
              </p:ext>
            </p:extLst>
          </p:nvPr>
        </p:nvGraphicFramePr>
        <p:xfrm>
          <a:off x="4953000" y="5257800"/>
          <a:ext cx="12033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" name="Equation" r:id="rId22" imgW="609480" imgH="228600" progId="Equation.DSMT4">
                  <p:embed/>
                </p:oleObj>
              </mc:Choice>
              <mc:Fallback>
                <p:oleObj name="Equation" r:id="rId22" imgW="609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0"/>
                        <a:ext cx="12033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340130"/>
              </p:ext>
            </p:extLst>
          </p:nvPr>
        </p:nvGraphicFramePr>
        <p:xfrm>
          <a:off x="6172200" y="5257800"/>
          <a:ext cx="14287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6" name="Equation" r:id="rId24" imgW="723600" imgH="228600" progId="Equation.DSMT4">
                  <p:embed/>
                </p:oleObj>
              </mc:Choice>
              <mc:Fallback>
                <p:oleObj name="Equation" r:id="rId24" imgW="7236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257800"/>
                        <a:ext cx="14287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13774"/>
              </p:ext>
            </p:extLst>
          </p:nvPr>
        </p:nvGraphicFramePr>
        <p:xfrm>
          <a:off x="3236913" y="5683250"/>
          <a:ext cx="137953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7" name="Equation" r:id="rId26" imgW="698400" imgH="279360" progId="Equation.DSMT4">
                  <p:embed/>
                </p:oleObj>
              </mc:Choice>
              <mc:Fallback>
                <p:oleObj name="Equation" r:id="rId26" imgW="698400" imgH="2793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5683250"/>
                        <a:ext cx="137953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42025"/>
              </p:ext>
            </p:extLst>
          </p:nvPr>
        </p:nvGraphicFramePr>
        <p:xfrm>
          <a:off x="4572000" y="5856288"/>
          <a:ext cx="625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8" name="Equation" r:id="rId28" imgW="317160" imgH="177480" progId="Equation.DSMT4">
                  <p:embed/>
                </p:oleObj>
              </mc:Choice>
              <mc:Fallback>
                <p:oleObj name="Equation" r:id="rId28" imgW="31716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56288"/>
                        <a:ext cx="625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457200" y="1768475"/>
            <a:ext cx="574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sym typeface="Wingdings" pitchFamily="2" charset="2"/>
              </a:rPr>
              <a:t>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98480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 animBg="1"/>
      <p:bldP spid="25" grpId="0"/>
      <p:bldP spid="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2510135"/>
            <a:ext cx="485286" cy="293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886" y="2510135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424778"/>
              </p:ext>
            </p:extLst>
          </p:nvPr>
        </p:nvGraphicFramePr>
        <p:xfrm>
          <a:off x="2209800" y="2362200"/>
          <a:ext cx="13049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" name="Equation" r:id="rId6" imgW="660240" imgH="241200" progId="Equation.DSMT4">
                  <p:embed/>
                </p:oleObj>
              </mc:Choice>
              <mc:Fallback>
                <p:oleObj name="Equation" r:id="rId6" imgW="6602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130492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58525"/>
              </p:ext>
            </p:extLst>
          </p:nvPr>
        </p:nvGraphicFramePr>
        <p:xfrm>
          <a:off x="6170613" y="2301875"/>
          <a:ext cx="21304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" name="Equation" r:id="rId8" imgW="1079280" imgH="253800" progId="Equation.DSMT4">
                  <p:embed/>
                </p:oleObj>
              </mc:Choice>
              <mc:Fallback>
                <p:oleObj name="Equation" r:id="rId8" imgW="1079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3" y="2301875"/>
                        <a:ext cx="21304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33800" y="2743200"/>
            <a:ext cx="1143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155569"/>
              </p:ext>
            </p:extLst>
          </p:nvPr>
        </p:nvGraphicFramePr>
        <p:xfrm>
          <a:off x="968375" y="3429000"/>
          <a:ext cx="1568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" name="Equation" r:id="rId10" imgW="660240" imgH="241200" progId="Equation.DSMT4">
                  <p:embed/>
                </p:oleObj>
              </mc:Choice>
              <mc:Fallback>
                <p:oleObj name="Equation" r:id="rId10" imgW="6602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429000"/>
                        <a:ext cx="15684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458569"/>
              </p:ext>
            </p:extLst>
          </p:nvPr>
        </p:nvGraphicFramePr>
        <p:xfrm>
          <a:off x="2534444" y="3463636"/>
          <a:ext cx="12938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444" y="3463636"/>
                        <a:ext cx="129381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95002"/>
              </p:ext>
            </p:extLst>
          </p:nvPr>
        </p:nvGraphicFramePr>
        <p:xfrm>
          <a:off x="2551112" y="3886200"/>
          <a:ext cx="15636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3" name="Equation" r:id="rId14" imgW="660240" imgH="228600" progId="Equation.DSMT4">
                  <p:embed/>
                </p:oleObj>
              </mc:Choice>
              <mc:Fallback>
                <p:oleObj name="Equation" r:id="rId14" imgW="66024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2" y="3886200"/>
                        <a:ext cx="15636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6997"/>
              </p:ext>
            </p:extLst>
          </p:nvPr>
        </p:nvGraphicFramePr>
        <p:xfrm>
          <a:off x="2533650" y="4375150"/>
          <a:ext cx="13525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4" name="Equation" r:id="rId16" imgW="571320" imgH="253800" progId="Equation.DSMT4">
                  <p:embed/>
                </p:oleObj>
              </mc:Choice>
              <mc:Fallback>
                <p:oleObj name="Equation" r:id="rId16" imgW="5713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4375150"/>
                        <a:ext cx="13525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74239"/>
              </p:ext>
            </p:extLst>
          </p:nvPr>
        </p:nvGraphicFramePr>
        <p:xfrm>
          <a:off x="2514600" y="4953000"/>
          <a:ext cx="8413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5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8413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032631"/>
              </p:ext>
            </p:extLst>
          </p:nvPr>
        </p:nvGraphicFramePr>
        <p:xfrm>
          <a:off x="2514600" y="5332413"/>
          <a:ext cx="7207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6" name="Equation" r:id="rId20" imgW="304560" imgH="177480" progId="Equation.DSMT4">
                  <p:embed/>
                </p:oleObj>
              </mc:Choice>
              <mc:Fallback>
                <p:oleObj name="Equation" r:id="rId20" imgW="30456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2413"/>
                        <a:ext cx="7207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4572000" y="3505200"/>
            <a:ext cx="0" cy="2286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764832"/>
              </p:ext>
            </p:extLst>
          </p:nvPr>
        </p:nvGraphicFramePr>
        <p:xfrm>
          <a:off x="6705600" y="3886200"/>
          <a:ext cx="20208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" name="Equation" r:id="rId22" imgW="850680" imgH="228600" progId="Equation.DSMT4">
                  <p:embed/>
                </p:oleObj>
              </mc:Choice>
              <mc:Fallback>
                <p:oleObj name="Equation" r:id="rId22" imgW="8506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86200"/>
                        <a:ext cx="20208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505867"/>
              </p:ext>
            </p:extLst>
          </p:nvPr>
        </p:nvGraphicFramePr>
        <p:xfrm>
          <a:off x="4648200" y="3308122"/>
          <a:ext cx="21304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" name="Equation" r:id="rId24" imgW="1079280" imgH="253800" progId="Equation.DSMT4">
                  <p:embed/>
                </p:oleObj>
              </mc:Choice>
              <mc:Fallback>
                <p:oleObj name="Equation" r:id="rId24" imgW="1079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308122"/>
                        <a:ext cx="21304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923044"/>
              </p:ext>
            </p:extLst>
          </p:nvPr>
        </p:nvGraphicFramePr>
        <p:xfrm>
          <a:off x="6705600" y="3309937"/>
          <a:ext cx="20574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" name="Equation" r:id="rId26" imgW="863280" imgH="253800" progId="Equation.DSMT4">
                  <p:embed/>
                </p:oleObj>
              </mc:Choice>
              <mc:Fallback>
                <p:oleObj name="Equation" r:id="rId26" imgW="8632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309937"/>
                        <a:ext cx="20574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021654"/>
              </p:ext>
            </p:extLst>
          </p:nvPr>
        </p:nvGraphicFramePr>
        <p:xfrm>
          <a:off x="6705600" y="4333875"/>
          <a:ext cx="17795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0" name="Equation" r:id="rId28" imgW="749160" imgH="253800" progId="Equation.DSMT4">
                  <p:embed/>
                </p:oleObj>
              </mc:Choice>
              <mc:Fallback>
                <p:oleObj name="Equation" r:id="rId28" imgW="74916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333875"/>
                        <a:ext cx="17795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020243"/>
              </p:ext>
            </p:extLst>
          </p:nvPr>
        </p:nvGraphicFramePr>
        <p:xfrm>
          <a:off x="6705600" y="4897438"/>
          <a:ext cx="1116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1" name="Equation" r:id="rId30" imgW="469800" imgH="177480" progId="Equation.DSMT4">
                  <p:embed/>
                </p:oleObj>
              </mc:Choice>
              <mc:Fallback>
                <p:oleObj name="Equation" r:id="rId30" imgW="46980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97438"/>
                        <a:ext cx="11160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21536"/>
              </p:ext>
            </p:extLst>
          </p:nvPr>
        </p:nvGraphicFramePr>
        <p:xfrm>
          <a:off x="6705600" y="5334000"/>
          <a:ext cx="7540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" name="Equation" r:id="rId32" imgW="317160" imgH="177480" progId="Equation.DSMT4">
                  <p:embed/>
                </p:oleObj>
              </mc:Choice>
              <mc:Fallback>
                <p:oleObj name="Equation" r:id="rId32" imgW="317160" imgH="177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7540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98480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1381125" cy="36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601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LIÊN HỆ PHÉP NHÂN VÀ PHÉP KHAI PHƯƠNG</a:t>
            </a:r>
            <a:endParaRPr lang="en-US" sz="28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14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1.Định lí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2938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457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2.Áp dụng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4"/>
          <p:cNvSpPr txBox="1">
            <a:spLocks noChangeArrowheads="1"/>
          </p:cNvSpPr>
          <p:nvPr/>
        </p:nvSpPr>
        <p:spPr bwMode="auto">
          <a:xfrm>
            <a:off x="914400" y="1748135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a. </a:t>
            </a:r>
            <a:r>
              <a:rPr lang="en-US" sz="2400" u="sng">
                <a:solidFill>
                  <a:schemeClr val="hlink"/>
                </a:solidFill>
              </a:rPr>
              <a:t>Quy tắc khai phương một tích: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052935"/>
            <a:ext cx="4533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Quy tắc nhân các căn bậc hai: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2362200"/>
            <a:ext cx="1344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1333500" y="2745500"/>
                <a:ext cx="6019800" cy="1125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smtClean="0">
                    <a:solidFill>
                      <a:schemeClr val="tx2"/>
                    </a:solidFill>
                  </a:rPr>
                  <a:t>Với hai biểu thức A và B không </a:t>
                </a:r>
                <a:r>
                  <a:rPr lang="en-US" sz="3200">
                    <a:solidFill>
                      <a:schemeClr val="tx2"/>
                    </a:solidFill>
                  </a:rPr>
                  <a:t>âm, ta </a:t>
                </a:r>
                <a:r>
                  <a:rPr lang="en-US" sz="3200" smtClean="0">
                    <a:solidFill>
                      <a:schemeClr val="tx2"/>
                    </a:solidFill>
                  </a:rPr>
                  <a:t>có</a:t>
                </a:r>
                <a:r>
                  <a:rPr lang="en-US" sz="3200" smtClean="0">
                    <a:solidFill>
                      <a:schemeClr val="tx1"/>
                    </a:solidFill>
                  </a:rPr>
                  <a:t>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rad>
                  </m:oMath>
                </a14:m>
                <a:r>
                  <a:rPr lang="en-US" sz="320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ra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rad>
                  </m:oMath>
                </a14:m>
                <a:endParaRPr lang="en-US" sz="320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3500" y="2745500"/>
                <a:ext cx="6019800" cy="1125244"/>
              </a:xfrm>
              <a:prstGeom prst="rect">
                <a:avLst/>
              </a:prstGeom>
              <a:blipFill rotWithShape="1">
                <a:blip r:embed="rId6"/>
                <a:stretch>
                  <a:fillRect l="-2634" t="-7027" r="-2533" b="-172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47800" y="3962400"/>
            <a:ext cx="529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 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en-US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âm,ta có: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378783"/>
              </p:ext>
            </p:extLst>
          </p:nvPr>
        </p:nvGraphicFramePr>
        <p:xfrm>
          <a:off x="2108200" y="4648200"/>
          <a:ext cx="2235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7" imgW="1130040" imgH="266400" progId="Equation.DSMT4">
                  <p:embed/>
                </p:oleObj>
              </mc:Choice>
              <mc:Fallback>
                <p:oleObj name="Equation" r:id="rId7" imgW="113004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4648200"/>
                        <a:ext cx="22352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57164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"/>
  <p:tag name="ELAPSEDTIME" val="1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57"/>
  <p:tag name="ARTICULATE_USED_LAYOUT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595</Words>
  <Application>Microsoft Office PowerPoint</Application>
  <PresentationFormat>On-screen Show (4:3)</PresentationFormat>
  <Paragraphs>131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.VnTifani Heavy</vt:lpstr>
      <vt:lpstr>Arial</vt:lpstr>
      <vt:lpstr>Calibri</vt:lpstr>
      <vt:lpstr>Cambria Math</vt:lpstr>
      <vt:lpstr>Times New Roman</vt:lpstr>
      <vt:lpstr>VNI-Avo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Admin</cp:lastModifiedBy>
  <cp:revision>54</cp:revision>
  <dcterms:created xsi:type="dcterms:W3CDTF">2014-07-26T07:56:05Z</dcterms:created>
  <dcterms:modified xsi:type="dcterms:W3CDTF">2019-03-31T15:19:47Z</dcterms:modified>
</cp:coreProperties>
</file>